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3" r:id="rId9"/>
    <p:sldId id="265" r:id="rId10"/>
    <p:sldId id="262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A2149-D1B6-479A-9FF4-41814DD416F4}" type="datetimeFigureOut">
              <a:rPr lang="en-GB" smtClean="0"/>
              <a:t>20/08/2016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D3941-1E32-417A-AA20-905AA5D4E9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109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70E7-E6A4-4EAC-8664-54CC543BD763}" type="datetimeFigureOut">
              <a:rPr lang="en-US" smtClean="0"/>
              <a:pPr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874-D79B-49F5-A9AA-DBF9BE2C2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70E7-E6A4-4EAC-8664-54CC543BD763}" type="datetimeFigureOut">
              <a:rPr lang="en-US" smtClean="0"/>
              <a:pPr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874-D79B-49F5-A9AA-DBF9BE2C2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70E7-E6A4-4EAC-8664-54CC543BD763}" type="datetimeFigureOut">
              <a:rPr lang="en-US" smtClean="0"/>
              <a:pPr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874-D79B-49F5-A9AA-DBF9BE2C2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70E7-E6A4-4EAC-8664-54CC543BD763}" type="datetimeFigureOut">
              <a:rPr lang="en-US" smtClean="0"/>
              <a:pPr/>
              <a:t>8/20/2016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874-D79B-49F5-A9AA-DBF9BE2C2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70E7-E6A4-4EAC-8664-54CC543BD763}" type="datetimeFigureOut">
              <a:rPr lang="en-US" smtClean="0"/>
              <a:pPr/>
              <a:t>8/20/2016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874-D79B-49F5-A9AA-DBF9BE2C2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70E7-E6A4-4EAC-8664-54CC543BD763}" type="datetimeFigureOut">
              <a:rPr lang="en-US" smtClean="0"/>
              <a:pPr/>
              <a:t>8/20/2016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874-D79B-49F5-A9AA-DBF9BE2C2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70E7-E6A4-4EAC-8664-54CC543BD763}" type="datetimeFigureOut">
              <a:rPr lang="en-US" smtClean="0"/>
              <a:pPr/>
              <a:t>8/20/2016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874-D79B-49F5-A9AA-DBF9BE2C2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70E7-E6A4-4EAC-8664-54CC543BD763}" type="datetimeFigureOut">
              <a:rPr lang="en-US" smtClean="0"/>
              <a:pPr/>
              <a:t>8/20/2016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874-D79B-49F5-A9AA-DBF9BE2C2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70E7-E6A4-4EAC-8664-54CC543BD763}" type="datetimeFigureOut">
              <a:rPr lang="en-US" smtClean="0"/>
              <a:pPr/>
              <a:t>8/20/2016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874-D79B-49F5-A9AA-DBF9BE2C2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70E7-E6A4-4EAC-8664-54CC543BD763}" type="datetimeFigureOut">
              <a:rPr lang="en-US" smtClean="0"/>
              <a:pPr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874-D79B-49F5-A9AA-DBF9BE2C2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70E7-E6A4-4EAC-8664-54CC543BD763}" type="datetimeFigureOut">
              <a:rPr lang="en-US" smtClean="0"/>
              <a:pPr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4D874-D79B-49F5-A9AA-DBF9BE2C2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470E7-E6A4-4EAC-8664-54CC543BD763}" type="datetimeFigureOut">
              <a:rPr lang="en-US" smtClean="0"/>
              <a:pPr/>
              <a:t>8/20/2016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4D874-D79B-49F5-A9AA-DBF9BE2C2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2743200"/>
          </a:xfrm>
        </p:spPr>
        <p:txBody>
          <a:bodyPr>
            <a:normAutofit fontScale="90000"/>
          </a:bodyPr>
          <a:lstStyle/>
          <a:p>
            <a:pPr algn="just"/>
            <a:r>
              <a:rPr lang="en-GB" dirty="0"/>
              <a:t>The myth and reality of academic self-governance in Universities: Lessons from </a:t>
            </a:r>
            <a:r>
              <a:rPr lang="en-GB" dirty="0" err="1"/>
              <a:t>Makerere</a:t>
            </a:r>
            <a:r>
              <a:rPr lang="en-GB" dirty="0"/>
              <a:t> University curriculum review 2010-2015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Dr. </a:t>
            </a:r>
            <a:r>
              <a:rPr lang="en-US" b="1" dirty="0" err="1" smtClean="0"/>
              <a:t>Euzobia</a:t>
            </a:r>
            <a:r>
              <a:rPr lang="en-US" b="1" dirty="0" smtClean="0"/>
              <a:t> M. </a:t>
            </a:r>
            <a:r>
              <a:rPr lang="en-US" b="1" dirty="0" err="1" smtClean="0"/>
              <a:t>Mugisha</a:t>
            </a:r>
            <a:r>
              <a:rPr lang="en-US" b="1" dirty="0" smtClean="0"/>
              <a:t> </a:t>
            </a:r>
            <a:r>
              <a:rPr lang="en-US" b="1" dirty="0" err="1" smtClean="0"/>
              <a:t>Baine</a:t>
            </a:r>
            <a:endParaRPr lang="en-US" b="1" dirty="0" smtClean="0"/>
          </a:p>
          <a:p>
            <a:r>
              <a:rPr lang="en-US" b="1" dirty="0" smtClean="0"/>
              <a:t>Manager (Academic Affairs)</a:t>
            </a:r>
          </a:p>
          <a:p>
            <a:r>
              <a:rPr lang="en-US" b="1" dirty="0" smtClean="0"/>
              <a:t>Quality Assurance Directorate</a:t>
            </a:r>
          </a:p>
          <a:p>
            <a:r>
              <a:rPr lang="en-US" b="1" dirty="0" err="1" smtClean="0"/>
              <a:t>Makerere</a:t>
            </a:r>
            <a:r>
              <a:rPr lang="en-US" b="1" dirty="0" smtClean="0"/>
              <a:t> University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Background to Liberalization in </a:t>
            </a:r>
            <a:r>
              <a:rPr lang="en-US" b="1" dirty="0" err="1" smtClean="0"/>
              <a:t>Makerere</a:t>
            </a:r>
            <a:r>
              <a:rPr lang="en-US" b="1" dirty="0" smtClean="0"/>
              <a:t> University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 1986, change of government after a 5-year civil war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Bankrupt state, struggling to meet its obligation including funding of higher education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err="1" smtClean="0"/>
              <a:t>Makerere</a:t>
            </a:r>
            <a:r>
              <a:rPr lang="en-US" dirty="0" smtClean="0"/>
              <a:t> then was the only University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Demand was increasing but capacity remained stagnant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Parents whose children would be left out of University education due to limited capacity and had financial ability requested if they could pay for their children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b="1" dirty="0" smtClean="0"/>
              <a:t>1990: First fruits of SAPs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dirty="0" smtClean="0"/>
              <a:t>Government abolished students’ stipends, books stationery and other allowances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dirty="0" smtClean="0"/>
              <a:t>Student uprising, two students killed by state agents deployed to quell the strike</a:t>
            </a:r>
          </a:p>
          <a:p>
            <a:pPr marL="514350" indent="-514350">
              <a:buFont typeface="+mj-lt"/>
              <a:buAutoNum type="alphaLcParenR"/>
            </a:pPr>
            <a:r>
              <a:rPr lang="en-US" b="1" dirty="0" smtClean="0"/>
              <a:t>1991: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dirty="0" smtClean="0"/>
              <a:t>Introduction of private fee-paying students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dirty="0" smtClean="0"/>
              <a:t>Introducing new </a:t>
            </a:r>
            <a:r>
              <a:rPr lang="en-US" dirty="0" err="1" smtClean="0"/>
              <a:t>programmes</a:t>
            </a: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b="1" dirty="0" smtClean="0"/>
              <a:t>Two objectives: 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dirty="0" smtClean="0"/>
              <a:t>Increased access to groups that were previously excluded – double shift, weekend and distance education </a:t>
            </a:r>
            <a:r>
              <a:rPr lang="en-US" dirty="0" err="1" smtClean="0"/>
              <a:t>programmes</a:t>
            </a:r>
            <a:endParaRPr lang="en-US" dirty="0" smtClean="0"/>
          </a:p>
          <a:p>
            <a:pPr marL="1028700" lvl="1" indent="-571500">
              <a:buFont typeface="+mj-lt"/>
              <a:buAutoNum type="romanLcPeriod"/>
            </a:pPr>
            <a:r>
              <a:rPr lang="en-US" dirty="0" smtClean="0"/>
              <a:t>Increase Revenue for the University to finance its activities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But,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Decision to liberalize was based on the demand noticed at application and admission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There was no feasibility study done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No policy guideline  spelling out how the funds generated would be utilized by the University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The University was clearly on unchartered waters.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have we learnt over time?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marL="514350" indent="-514350">
              <a:buFont typeface="+mj-lt"/>
              <a:buAutoNum type="alphaLcParenR"/>
            </a:pP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1999 August: Invitation to teach on the Development Studies undergraduate </a:t>
            </a:r>
            <a:r>
              <a:rPr lang="en-US" dirty="0" err="1" smtClean="0"/>
              <a:t>programme</a:t>
            </a:r>
            <a:r>
              <a:rPr lang="en-US" dirty="0" smtClean="0"/>
              <a:t> a course called ‘</a:t>
            </a:r>
            <a:r>
              <a:rPr lang="en-US" i="1" dirty="0" smtClean="0"/>
              <a:t>Gender Dimensions of Development</a:t>
            </a:r>
            <a:r>
              <a:rPr lang="en-US" dirty="0" smtClean="0"/>
              <a:t>’ and asked to develop a course outline for it.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Joined the University in February 2000, having applied in January 1999-beginning of my learning curve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How were academic </a:t>
            </a:r>
            <a:r>
              <a:rPr lang="en-US" b="1" dirty="0" err="1" smtClean="0"/>
              <a:t>programmes</a:t>
            </a:r>
            <a:r>
              <a:rPr lang="en-US" b="1" dirty="0" smtClean="0"/>
              <a:t> run?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Double shift </a:t>
            </a:r>
            <a:r>
              <a:rPr lang="en-US" dirty="0" err="1" smtClean="0"/>
              <a:t>ie</a:t>
            </a:r>
            <a:r>
              <a:rPr lang="en-US" dirty="0" smtClean="0"/>
              <a:t> day and evening </a:t>
            </a:r>
            <a:r>
              <a:rPr lang="en-US" dirty="0" err="1" smtClean="0"/>
              <a:t>programmes</a:t>
            </a:r>
            <a:r>
              <a:rPr lang="en-US" dirty="0" smtClean="0"/>
              <a:t> being taught by the same teachers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Distance Education </a:t>
            </a:r>
            <a:r>
              <a:rPr lang="en-US" dirty="0" err="1" smtClean="0"/>
              <a:t>programmes</a:t>
            </a: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Weekend </a:t>
            </a:r>
            <a:r>
              <a:rPr lang="en-US" dirty="0" err="1" smtClean="0"/>
              <a:t>programmes</a:t>
            </a: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Relying on part time teachers who are paid a piece rate per hour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New academic </a:t>
            </a:r>
            <a:r>
              <a:rPr lang="en-US" dirty="0" err="1" smtClean="0"/>
              <a:t>programmes</a:t>
            </a:r>
            <a:r>
              <a:rPr lang="en-US" dirty="0" smtClean="0"/>
              <a:t> developed and taught alongside the traditional ones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By 2005, it was clear that in many units there were serious problems regarding the quality of the curriculum and how it is being delivered. A lot of questions and concerns were being raised in the public and within the University</a:t>
            </a:r>
          </a:p>
          <a:p>
            <a:r>
              <a:rPr lang="en-US" dirty="0" smtClean="0"/>
              <a:t>This triggered a process of  instituting a quality assurance framework </a:t>
            </a:r>
            <a:r>
              <a:rPr lang="en-US" dirty="0" err="1" smtClean="0"/>
              <a:t>ie</a:t>
            </a:r>
            <a:r>
              <a:rPr lang="en-US" dirty="0" smtClean="0"/>
              <a:t> the policy and implementation unit-QAD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Problems that emerging  over time regarding the </a:t>
            </a:r>
            <a:r>
              <a:rPr lang="en-US" sz="3600" b="1" dirty="0" err="1" smtClean="0"/>
              <a:t>curricullum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Duplication of course content across academic programmes. Topics quickly transformed into course units and course units quickly became independent academic programmes. 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The same </a:t>
            </a:r>
            <a:r>
              <a:rPr lang="en-GB" dirty="0"/>
              <a:t>staff teaching both groups. </a:t>
            </a:r>
            <a:r>
              <a:rPr lang="en-GB" dirty="0" smtClean="0"/>
              <a:t>Capacity is not unlimited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 ‘Recycling </a:t>
            </a:r>
            <a:r>
              <a:rPr lang="en-GB" dirty="0"/>
              <a:t>staff</a:t>
            </a:r>
            <a:r>
              <a:rPr lang="en-GB" dirty="0" smtClean="0"/>
              <a:t>’,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 Heavy reliance on part-time staff (teachers and administrators)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‘Franchise</a:t>
            </a:r>
            <a:r>
              <a:rPr lang="en-GB" dirty="0"/>
              <a:t>’ teaching</a:t>
            </a:r>
            <a:r>
              <a:rPr lang="en-GB" dirty="0" smtClean="0"/>
              <a:t>,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Problems that emerged over time regarding revenue generation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Originally the money was flowing into the University but the expenditure items also expanded. </a:t>
            </a:r>
            <a:r>
              <a:rPr lang="en-GB" dirty="0" err="1" smtClean="0"/>
              <a:t>Eg</a:t>
            </a:r>
            <a:r>
              <a:rPr lang="en-GB" dirty="0" smtClean="0"/>
              <a:t> paying for marking, setting of exams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Not all units could attract fee-paying students especially basic sciences and liberal arts. The University became highly unequal and polarised into ‘dry’ and ‘wet’ Units. 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Financial welfare of some staff improved but </a:t>
            </a:r>
            <a:r>
              <a:rPr lang="en-US" dirty="0" smtClean="0"/>
              <a:t>academic </a:t>
            </a:r>
            <a:r>
              <a:rPr lang="en-US" dirty="0"/>
              <a:t>welfare, research, and staff </a:t>
            </a:r>
            <a:r>
              <a:rPr lang="en-US" dirty="0" smtClean="0"/>
              <a:t>development suffered</a:t>
            </a:r>
            <a:r>
              <a:rPr lang="en-GB" dirty="0" smtClean="0"/>
              <a:t>. 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Less time was available for conducting research due to increased workload and 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Hardly any time was available for rest for staff.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reality with liberalization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Traditionally academic freedom is associated with self-regulation that is ethical and professional, not needing thorough monitoring / policing. But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The role of Senate in academic programmes and policy implementation has become problematic under the neoliberal era- policies on teaching and learning, QA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The inability to address the perennial problem of delayed results (missing marks) and sexual harassment</a:t>
            </a:r>
            <a:endParaRPr lang="en-US" dirty="0" smtClean="0"/>
          </a:p>
          <a:p>
            <a:pPr marL="1028700" lvl="1" indent="-571500">
              <a:buFont typeface="+mj-lt"/>
              <a:buAutoNum type="romanLcPeriod"/>
            </a:pPr>
            <a:endParaRPr lang="en-GB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0198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None/>
            </a:pPr>
            <a:r>
              <a:rPr lang="en-GB" dirty="0" smtClean="0"/>
              <a:t>b) In weak university governance systems, self-governance is susceptible to academic fraud especially when no one is watching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New programme approval processes before and after 2009. </a:t>
            </a:r>
            <a:endParaRPr lang="en-US" sz="2400" dirty="0" smtClean="0"/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Resistance around curriculum review, the role of QAD and the current programme approval processes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‘Recycling staff’ is outright deception</a:t>
            </a:r>
            <a:endParaRPr lang="en-US" sz="2400" dirty="0" smtClean="0"/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‘Franchise’ teaching. Capacity to teach, research and supervise has a limit. Those who do it cannot be the ones to report it. It has to come from some other body.</a:t>
            </a:r>
            <a:endParaRPr lang="en-US" sz="2400" dirty="0" smtClean="0"/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Heavy reliance on part-time staff in many units problematic. 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myths with Liberalization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Liberalisation improved the revenue base of the University</a:t>
            </a:r>
          </a:p>
          <a:p>
            <a:pPr marL="971550" lvl="1" indent="-571500">
              <a:buFont typeface="+mj-lt"/>
              <a:buAutoNum type="romanLcPeriod"/>
            </a:pPr>
            <a:r>
              <a:rPr lang="en-GB" dirty="0" smtClean="0"/>
              <a:t>Excitement at the beginning because more revenue seemed to be flowing. But so did expenditure items. </a:t>
            </a:r>
            <a:r>
              <a:rPr lang="en-GB" dirty="0" err="1" smtClean="0"/>
              <a:t>Eg</a:t>
            </a:r>
            <a:r>
              <a:rPr lang="en-GB" dirty="0" smtClean="0"/>
              <a:t> paying for setting and marking of the exams</a:t>
            </a:r>
          </a:p>
          <a:p>
            <a:pPr marL="971550" lvl="1" indent="-571500">
              <a:buFont typeface="+mj-lt"/>
              <a:buAutoNum type="romanLcPeriod"/>
            </a:pPr>
            <a:r>
              <a:rPr lang="en-GB" dirty="0" smtClean="0"/>
              <a:t>From the outset, no policy, no feasibility study. Private students were never meant to cover the full cost-only a contribution. With time, the expectation became covering the full cost and the state ‘withdrew’-Liberalisation only reduced dependence on the state.</a:t>
            </a:r>
          </a:p>
          <a:p>
            <a:pPr marL="514350" indent="-514350">
              <a:buFont typeface="+mj-lt"/>
              <a:buAutoNum type="alphaLcParenR"/>
            </a:pPr>
            <a:endParaRPr lang="en-GB" dirty="0" smtClean="0"/>
          </a:p>
          <a:p>
            <a:pPr marL="514350" indent="-514350">
              <a:buFont typeface="+mj-lt"/>
              <a:buAutoNum type="alphaLcParenR"/>
            </a:pPr>
            <a:endParaRPr lang="en-GB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762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GB" dirty="0" smtClean="0"/>
              <a:t>b) The role that a University is supposed to play in national development can be left to the dictates of the market forces. </a:t>
            </a:r>
          </a:p>
          <a:p>
            <a:pPr marL="971550" lvl="1" indent="-571500">
              <a:buFont typeface="+mj-lt"/>
              <a:buAutoNum type="romanLcPeriod"/>
            </a:pPr>
            <a:r>
              <a:rPr lang="en-GB" dirty="0" smtClean="0"/>
              <a:t>University education is both a public and private good, but the liberal era concentrates on the private good</a:t>
            </a:r>
          </a:p>
          <a:p>
            <a:pPr marL="971550" lvl="1" indent="-571500">
              <a:buFont typeface="+mj-lt"/>
              <a:buAutoNum type="romanLcPeriod"/>
            </a:pPr>
            <a:r>
              <a:rPr lang="en-GB" dirty="0" smtClean="0"/>
              <a:t>The role of the University in solving socio-economic development problems (</a:t>
            </a:r>
            <a:r>
              <a:rPr lang="en-GB" dirty="0" err="1" smtClean="0"/>
              <a:t>eg</a:t>
            </a:r>
            <a:r>
              <a:rPr lang="en-GB" dirty="0" smtClean="0"/>
              <a:t> poverty reduction, improved health) muted.</a:t>
            </a:r>
          </a:p>
          <a:p>
            <a:pPr marL="914400" lvl="1" indent="-514350">
              <a:buFont typeface="+mj-lt"/>
              <a:buAutoNum type="romanLcPeriod"/>
            </a:pPr>
            <a:endParaRPr lang="en-GB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85000" lnSpcReduction="20000"/>
          </a:bodyPr>
          <a:lstStyle/>
          <a:p>
            <a:pPr marL="571500" indent="-571500">
              <a:buNone/>
            </a:pPr>
            <a:r>
              <a:rPr lang="en-GB" dirty="0" smtClean="0"/>
              <a:t>c) That the university curricula can be left to the market forces and traded as any other good or service. A competitive trade depends on: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Knowledge of the nature or contents of what is being sold</a:t>
            </a:r>
            <a:endParaRPr lang="en-US" dirty="0" smtClean="0"/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Persuasion that one’s good or service is better than others being sold on the market, even when it is not</a:t>
            </a:r>
            <a:endParaRPr lang="en-US" dirty="0" smtClean="0"/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Outright deception in some instances.</a:t>
            </a:r>
          </a:p>
          <a:p>
            <a:pPr lvl="1">
              <a:buNone/>
            </a:pPr>
            <a:endParaRPr lang="en-GB" dirty="0" smtClean="0"/>
          </a:p>
          <a:p>
            <a:pPr lvl="1">
              <a:buNone/>
            </a:pPr>
            <a:r>
              <a:rPr lang="en-GB" b="1" dirty="0" smtClean="0"/>
              <a:t>Therefore: Full knowledge of product is a myth. </a:t>
            </a:r>
            <a:r>
              <a:rPr lang="en-GB" dirty="0" smtClean="0"/>
              <a:t>It is unrealistic to expect students/parents to have full knowledge of what is being sold, </a:t>
            </a:r>
            <a:r>
              <a:rPr lang="en-GB" b="1" dirty="0" smtClean="0"/>
              <a:t>especially given that: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Career development programmes in the lower  school system are weak.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Students, parents depend on knowledge provided by the sellers of the product.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d) Choice is a myth when course content is duplicated across academic disciplines. </a:t>
            </a:r>
            <a:r>
              <a:rPr lang="en-US" dirty="0" err="1" smtClean="0"/>
              <a:t>Eg</a:t>
            </a:r>
            <a:endParaRPr lang="en-US" dirty="0" smtClean="0"/>
          </a:p>
          <a:p>
            <a:pPr marL="1028700" lvl="1" indent="-571500">
              <a:buFont typeface="+mj-lt"/>
              <a:buAutoNum type="romanLcPeriod"/>
            </a:pPr>
            <a:r>
              <a:rPr lang="en-US" dirty="0" smtClean="0"/>
              <a:t>Bachelor of Information Systems and Bachelor of Information Technology – merged at review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dirty="0" smtClean="0"/>
              <a:t>Bachelor of Arts in Environmental Management and Bachelor of Environmental Sciences – merged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US" dirty="0" smtClean="0"/>
              <a:t>Content of 78 course units related to ‘Research methodology’ in the School of Forestry were similar - were merged into 28</a:t>
            </a:r>
          </a:p>
          <a:p>
            <a:pPr lvl="0">
              <a:buNone/>
            </a:pPr>
            <a:r>
              <a:rPr lang="en-GB" dirty="0" smtClean="0"/>
              <a:t>e) Teaching of only programmes needed by the society </a:t>
            </a:r>
            <a:r>
              <a:rPr lang="en-GB" dirty="0" err="1" smtClean="0"/>
              <a:t>ie</a:t>
            </a:r>
            <a:r>
              <a:rPr lang="en-GB" dirty="0" smtClean="0"/>
              <a:t> the market: Which society? Which Market? As defined by who?</a:t>
            </a:r>
          </a:p>
          <a:p>
            <a:pPr lvl="0">
              <a:buNone/>
            </a:pPr>
            <a:r>
              <a:rPr lang="en-GB" b="1" dirty="0" smtClean="0"/>
              <a:t>Relevance to society problematic</a:t>
            </a:r>
            <a:r>
              <a:rPr lang="en-GB" dirty="0" smtClean="0"/>
              <a:t>. Equated to sciences yet it depends on context and what socio-economic problem is being addressed. Other disciplines such as humanities and social sciences are equally important.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Conclusion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 Liberalisation of the university sector has presented more challenges to academic self-governance than opportunities. 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In the Ugandan context the challenges have largely been addressed at policy level but full implementation is still work in progress.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 smtClean="0"/>
              <a:t>Left unchecked, </a:t>
            </a:r>
          </a:p>
          <a:p>
            <a:pPr marL="971550" lvl="1" indent="-571500">
              <a:buFont typeface="+mj-lt"/>
              <a:buAutoNum type="romanLcPeriod"/>
            </a:pPr>
            <a:r>
              <a:rPr lang="en-GB" dirty="0" smtClean="0"/>
              <a:t>liberalisation threatens the whole idea of academic freedom in Universities and </a:t>
            </a:r>
          </a:p>
          <a:p>
            <a:pPr marL="971550" lvl="1" indent="-571500">
              <a:buFont typeface="+mj-lt"/>
              <a:buAutoNum type="romanLcPeriod"/>
            </a:pPr>
            <a:r>
              <a:rPr lang="en-GB" dirty="0" smtClean="0"/>
              <a:t>accelerates descent of the University into irrelevance with regard to solving socio-economic development problems in Uganda and elsewhere in Africa.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490</TotalTime>
  <Words>1174</Words>
  <Application>Microsoft Office PowerPoint</Application>
  <PresentationFormat>On-screen Show (4:3)</PresentationFormat>
  <Paragraphs>87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The myth and reality of academic self-governance in Universities: Lessons from Makerere University curriculum review 2010-2015 </vt:lpstr>
      <vt:lpstr>Background to Liberalization in Makerere University </vt:lpstr>
      <vt:lpstr>PowerPoint Presentation</vt:lpstr>
      <vt:lpstr>But,</vt:lpstr>
      <vt:lpstr>What have we learnt over time?</vt:lpstr>
      <vt:lpstr>How were academic programmes run?</vt:lpstr>
      <vt:lpstr>PowerPoint Presentation</vt:lpstr>
      <vt:lpstr>Problems that emerging  over time regarding the curricullum</vt:lpstr>
      <vt:lpstr>Problems that emerged over time regarding revenue generation</vt:lpstr>
      <vt:lpstr>The reality with liberalization</vt:lpstr>
      <vt:lpstr>PowerPoint Presentation</vt:lpstr>
      <vt:lpstr>The myths with Liberalization</vt:lpstr>
      <vt:lpstr>PowerPoint Presentation</vt:lpstr>
      <vt:lpstr>PowerPoint Presentation</vt:lpstr>
      <vt:lpstr>PowerPoint Presentation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myth and reality of academic self-governance in Universities: Lessons from Makerere University curriculum review 2010-2015</dc:title>
  <dc:creator>Euzobia</dc:creator>
  <cp:lastModifiedBy>Makerere University</cp:lastModifiedBy>
  <cp:revision>50</cp:revision>
  <cp:lastPrinted>2016-08-20T08:29:53Z</cp:lastPrinted>
  <dcterms:created xsi:type="dcterms:W3CDTF">2016-08-18T07:06:52Z</dcterms:created>
  <dcterms:modified xsi:type="dcterms:W3CDTF">2016-08-20T08:30:54Z</dcterms:modified>
</cp:coreProperties>
</file>